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9" r:id="rId24"/>
    <p:sldId id="280" r:id="rId25"/>
  </p:sldIdLst>
  <p:sldSz cx="9144000" cy="5143500" type="screen16x9"/>
  <p:notesSz cx="6858000" cy="9144000"/>
  <p:embeddedFontLst>
    <p:embeddedFont>
      <p:font typeface="Roboto" panose="020B0604020202020204" charset="0"/>
      <p:regular r:id="rId27"/>
      <p:bold r:id="rId28"/>
      <p:italic r:id="rId29"/>
      <p:boldItalic r:id="rId30"/>
    </p:embeddedFont>
    <p:embeddedFont>
      <p:font typeface="Merriweather" panose="020B0604020202020204" charset="0"/>
      <p:regular r:id="rId31"/>
      <p:bold r:id="rId32"/>
      <p:italic r:id="rId33"/>
      <p:boldItalic r:id="rId34"/>
    </p:embeddedFont>
    <p:embeddedFont>
      <p:font typeface="EB Garamond" panose="020B0604020202020204" charset="0"/>
      <p:regular r:id="rId35"/>
      <p:bold r:id="rId36"/>
      <p:italic r:id="rId37"/>
      <p:boldItalic r:id="rId38"/>
    </p:embeddedFont>
    <p:embeddedFont>
      <p:font typeface="Roboto Mono Light" panose="020B060402020202020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Roboto Light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4253C90-FED3-45B5-AEB6-6411A3DFF28F}">
  <a:tblStyle styleId="{54253C90-FED3-45B5-AEB6-6411A3DFF28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3384A00-F902-4EB3-B156-46EEC50FBAA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50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80000"/>
                </a:solidFill>
              </a:rPr>
              <a:t>Bonjour à tous,</a:t>
            </a: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>
                <a:solidFill>
                  <a:srgbClr val="980000"/>
                </a:solidFill>
              </a:rPr>
              <a:t>Avec mes collègues Grégory et Ludovic, nous allons vous présenter notre projet qui porte sur la brigade des pompiers de Londres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3aae99fea4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3aae99fea4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a19fa7f1e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3a19fa7f1e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a19fa7f1e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3a19fa7f1e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3aae99fea4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3aae99fea4_1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36612a4e7f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36612a4e7f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136612a4e7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136612a4e7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800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3670bde63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3670bde63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6612a4e7f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6612a4e7f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aed883a4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aed883a4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3aed883a41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13aed883a41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1346943e6a1_0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1346943e6a1_0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>
                <a:solidFill>
                  <a:schemeClr val="dk1"/>
                </a:solidFill>
              </a:rPr>
              <a:t>Présentation = </a:t>
            </a:r>
            <a:r>
              <a:rPr lang="fr" b="1">
                <a:solidFill>
                  <a:srgbClr val="980000"/>
                </a:solidFill>
              </a:rPr>
              <a:t>Christophe</a:t>
            </a:r>
            <a:endParaRPr b="1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80000"/>
                </a:solidFill>
              </a:rPr>
              <a:t>Afin de rendre la ville de Londres + sur, a été mis en place en 2017 et sur une durée de 5 ans, le London Safety plan. L’obj de ce plan etait de réduire le temps de mobilisation des secours et d'arriver sur les lieux de l’incident en moins de 360s.</a:t>
            </a: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980000"/>
                </a:solidFill>
              </a:rPr>
              <a:t>Nous allons vous présenter ici le plan mis en place en 2022 Le London Pump py. … Ce nouveau plan a pour objectif d’analyser et prédire le temps d’intervention et de mobilisation des véhicules de secours.</a:t>
            </a:r>
            <a:endParaRPr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London Safety Plan 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document remis à jour régulièrement 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dernière version = 2017-2021 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sont dedans, les missions et objectifs des pompiers de Londres ;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devrait faire l’objet d’une mise à jour pour 2021-2025 (pas encore dispo lors de nos travaux).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Plan :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u="sng"/>
              <a:t>les données :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quelques graphiques / chiffres sur les données brutes ;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le nettoyage ;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l’enrichissement (via des variables calculées, ou via des variables externes).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u="sng"/>
              <a:t>les 3 modèles :</a:t>
            </a:r>
            <a:endParaRPr u="sng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classification pour estimer le nombre de véhicules à envoyer sur l’incident ;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classification pour savoir si le véhicule arrivera en plus ou moins de 360 secondes (l’objectif du London Safety Plan) ;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/>
              <a:t>régression pour estimer le temps d’arrivée du véhicule sur les lieux de l’incident.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fr" u="sng"/>
              <a:t>l’application streamlit</a:t>
            </a:r>
            <a:r>
              <a:rPr lang="fr"/>
              <a:t> = la mise en oeuvre de ces 3 modèles, dans un seul outil d’aide à la décision / aide à l’information.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aed883a41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aed883a41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aed883a41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3aed883a41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75"/>
              <a:buFont typeface="Arial"/>
              <a:buNone/>
            </a:pPr>
            <a:endParaRPr dirty="0">
              <a:solidFill>
                <a:schemeClr val="dk1"/>
              </a:solidFill>
              <a:highlight>
                <a:srgbClr val="D5A6BD"/>
              </a:highlight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aae99fea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aae99fea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80000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36612a4e7f_0_3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36612a4e7f_0_3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3bc3ee2944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3bc3ee2944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46943e6a1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46943e6a1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b="1" dirty="0">
                <a:solidFill>
                  <a:schemeClr val="dk1"/>
                </a:solidFill>
              </a:rPr>
              <a:t>Présentation = </a:t>
            </a:r>
            <a:r>
              <a:rPr lang="fr" b="1" dirty="0">
                <a:solidFill>
                  <a:srgbClr val="980000"/>
                </a:solidFill>
              </a:rPr>
              <a:t>Christophe</a:t>
            </a:r>
            <a:endParaRPr b="1" dirty="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rgbClr val="980000"/>
                </a:solidFill>
              </a:rPr>
              <a:t>Pour cela, nous allons tout d’abord vous présenter le travail effectuer sur les bases de données.</a:t>
            </a:r>
            <a:endParaRPr dirty="0">
              <a:solidFill>
                <a:srgbClr val="980000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100"/>
              <a:buChar char="-"/>
            </a:pPr>
            <a:r>
              <a:rPr lang="fr" dirty="0">
                <a:solidFill>
                  <a:srgbClr val="980000"/>
                </a:solidFill>
              </a:rPr>
              <a:t>vous décrire le premier contact, notre travail de nettoyage et l’ajout de plusieurs variables</a:t>
            </a:r>
            <a:endParaRPr dirty="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rgbClr val="980000"/>
                </a:solidFill>
              </a:rPr>
              <a:t>Ensuite nous vous présenterons les 3 modèles de prédictions créés …. </a:t>
            </a:r>
            <a:endParaRPr dirty="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dirty="0">
                <a:solidFill>
                  <a:srgbClr val="980000"/>
                </a:solidFill>
              </a:rPr>
              <a:t>et enfin nous ferons une démonstration de l’application streamlit mis en place répondant aux objectifs du plan.</a:t>
            </a:r>
            <a:endParaRPr dirty="0">
              <a:solidFill>
                <a:srgbClr val="98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 dirty="0">
              <a:solidFill>
                <a:srgbClr val="98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346943e6a1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346943e6a1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3b352e22fb_4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3b352e22fb_4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980000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36612a4e7f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36612a4e7f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3b352e22fb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3b352e22fb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3b352e22fb_8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3b352e22fb_8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36612a4e7f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36612a4e7f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udovicmarecaux-london-pumpy-app-d7h8wh.streamlitapp.com/" TargetMode="Externa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udomare.github.io/" TargetMode="External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311700" y="589175"/>
            <a:ext cx="8520600" cy="97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4400" b="1">
                <a:latin typeface="EB Garamond"/>
                <a:ea typeface="EB Garamond"/>
                <a:cs typeface="EB Garamond"/>
                <a:sym typeface="EB Garamond"/>
              </a:rPr>
              <a:t>London pump.PY</a:t>
            </a:r>
            <a:endParaRPr/>
          </a:p>
        </p:txBody>
      </p:sp>
      <p:pic>
        <p:nvPicPr>
          <p:cNvPr id="65" name="Google Shape;6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2925" y="1619875"/>
            <a:ext cx="2190750" cy="150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3"/>
          <p:cNvPicPr preferRelativeResize="0"/>
          <p:nvPr/>
        </p:nvPicPr>
        <p:blipFill rotWithShape="1">
          <a:blip r:embed="rId4">
            <a:alphaModFix/>
          </a:blip>
          <a:srcRect l="34924" t="32995" r="29831" b="39753"/>
          <a:stretch/>
        </p:blipFill>
        <p:spPr>
          <a:xfrm>
            <a:off x="1543725" y="1719900"/>
            <a:ext cx="2362200" cy="130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2085975" cy="12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/>
        </p:nvSpPr>
        <p:spPr>
          <a:xfrm>
            <a:off x="967850" y="4150150"/>
            <a:ext cx="3000000" cy="92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Christophe Battistelli</a:t>
            </a:r>
            <a:endParaRPr sz="1100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Grégory Javey</a:t>
            </a:r>
            <a:endParaRPr sz="1100">
              <a:solidFill>
                <a:schemeClr val="lt1"/>
              </a:solidFill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Ludovic Marécaux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9" name="Google Shape;69;p13"/>
          <p:cNvSpPr txBox="1"/>
          <p:nvPr/>
        </p:nvSpPr>
        <p:spPr>
          <a:xfrm>
            <a:off x="5332925" y="46386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fr" sz="1100">
                <a:solidFill>
                  <a:schemeClr val="lt1"/>
                </a:solidFill>
              </a:rPr>
              <a:t>Mardi 12 Juillet 2022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821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Intégration de variables externes</a:t>
            </a:r>
            <a:endParaRPr sz="1600"/>
          </a:p>
        </p:txBody>
      </p:sp>
      <p:sp>
        <p:nvSpPr>
          <p:cNvPr id="154" name="Google Shape;154;p22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17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latin typeface="Merriweather"/>
                <a:ea typeface="Merriweather"/>
                <a:cs typeface="Merriweather"/>
                <a:sym typeface="Merriweather"/>
              </a:rPr>
              <a:t>Intégration de variables externes</a:t>
            </a:r>
            <a:endParaRPr sz="14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marL="17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48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Variables des données météorologiques</a:t>
            </a:r>
            <a:endParaRPr sz="1125"/>
          </a:p>
          <a:p>
            <a:pPr marL="45720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temp</a:t>
            </a:r>
            <a:r>
              <a:rPr lang="fr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la température</a:t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precip</a:t>
            </a:r>
            <a:r>
              <a:rPr lang="fr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la pluviométrie</a:t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cloudcover</a:t>
            </a:r>
            <a:r>
              <a:rPr lang="fr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La couverture nuageuse</a:t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visibility</a:t>
            </a:r>
            <a:r>
              <a:rPr lang="fr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la visibilité</a:t>
            </a:r>
            <a:endParaRPr sz="9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conditions</a:t>
            </a:r>
            <a:r>
              <a:rPr lang="fr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et </a:t>
            </a:r>
            <a:r>
              <a:rPr lang="fr" sz="900">
                <a:solidFill>
                  <a:srgbClr val="000000"/>
                </a:solidFill>
                <a:latin typeface="Roboto Mono Light"/>
                <a:ea typeface="Roboto Mono Light"/>
                <a:cs typeface="Roboto Mono Light"/>
                <a:sym typeface="Roboto Mono Light"/>
              </a:rPr>
              <a:t>icon</a:t>
            </a:r>
            <a:r>
              <a:rPr lang="fr" sz="9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la météo (dégagé, nuageux, pluie, vent etc…)</a:t>
            </a:r>
            <a:endParaRPr sz="325"/>
          </a:p>
        </p:txBody>
      </p:sp>
      <p:pic>
        <p:nvPicPr>
          <p:cNvPr id="155" name="Google Shape;15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4150" y="2157875"/>
            <a:ext cx="3985903" cy="202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2"/>
          <p:cNvSpPr txBox="1"/>
          <p:nvPr/>
        </p:nvSpPr>
        <p:spPr>
          <a:xfrm>
            <a:off x="4644675" y="2279425"/>
            <a:ext cx="442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Variable de densité du trafic dans les rues de Londres</a:t>
            </a:r>
            <a:endParaRPr sz="112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2"/>
          <p:cNvSpPr txBox="1"/>
          <p:nvPr/>
        </p:nvSpPr>
        <p:spPr>
          <a:xfrm>
            <a:off x="4644675" y="2915875"/>
            <a:ext cx="44232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Variables des données jours fériés et congés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49200" y="2637324"/>
            <a:ext cx="2965774" cy="239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82100" cy="44103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Création de variables basées sur les variables existantes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Derniers contrôles / ajustements</a:t>
            </a:r>
            <a:endParaRPr sz="16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66" name="Google Shape;166;p2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74200" cy="40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latin typeface="Merriweather"/>
                <a:ea typeface="Merriweather"/>
                <a:cs typeface="Merriweather"/>
                <a:sym typeface="Merriweather"/>
              </a:rPr>
              <a:t>Suite à ces travaux</a:t>
            </a:r>
            <a:r>
              <a:rPr lang="fr" sz="1400">
                <a:latin typeface="Merriweather"/>
                <a:ea typeface="Merriweather"/>
                <a:cs typeface="Merriweather"/>
                <a:sym typeface="Merriweather"/>
              </a:rPr>
              <a:t> :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17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9845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00"/>
              <a:buFont typeface="Calibri"/>
              <a:buChar char="●"/>
            </a:pPr>
            <a:r>
              <a:rPr lang="fr" sz="1125"/>
              <a:t>Suppression des 300 premières observations, incomplètes ;</a:t>
            </a:r>
            <a:br>
              <a:rPr lang="fr" sz="1125"/>
            </a:br>
            <a:endParaRPr sz="1125"/>
          </a:p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Limiter les observations aux véhicules mobilisés sur la 1</a:t>
            </a:r>
            <a:r>
              <a:rPr lang="fr" sz="1125" baseline="30000"/>
              <a:t>ère</a:t>
            </a:r>
            <a:r>
              <a:rPr lang="fr" sz="1125"/>
              <a:t> vague d’appels ;</a:t>
            </a:r>
            <a:br>
              <a:rPr lang="fr" sz="1125"/>
            </a:br>
            <a:endParaRPr sz="1125"/>
          </a:p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Suppression des variables temporelles devenues inutiles ;</a:t>
            </a:r>
            <a:br>
              <a:rPr lang="fr" sz="1125"/>
            </a:br>
            <a:endParaRPr sz="1125"/>
          </a:p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Véhicules présentant des valeurs aberrantes dans le calcul de leur vitesse en km/h : suppression des incidents faisant apparaître au moins un véhicule avec une vitesse moyenne supérieure à 60 km/h.</a:t>
            </a:r>
            <a:endParaRPr sz="1125"/>
          </a:p>
          <a:p>
            <a:pPr marL="0" lvl="0" indent="0" algn="l" rtl="0">
              <a:lnSpc>
                <a:spcPct val="95000"/>
              </a:lnSpc>
              <a:spcBef>
                <a:spcPts val="800"/>
              </a:spcBef>
              <a:spcAft>
                <a:spcPts val="1200"/>
              </a:spcAft>
              <a:buSzPts val="275"/>
              <a:buNone/>
            </a:pPr>
            <a:endParaRPr sz="325"/>
          </a:p>
        </p:txBody>
      </p:sp>
      <p:pic>
        <p:nvPicPr>
          <p:cNvPr id="167" name="Google Shape;16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82100" cy="40617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base finale avant travaux de machine learning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74" name="Google Shape;174;p24"/>
          <p:cNvSpPr txBox="1">
            <a:spLocks noGrp="1"/>
          </p:cNvSpPr>
          <p:nvPr>
            <p:ph type="body" idx="1"/>
          </p:nvPr>
        </p:nvSpPr>
        <p:spPr>
          <a:xfrm>
            <a:off x="4644675" y="123825"/>
            <a:ext cx="4166400" cy="47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b="1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547 865 </a:t>
            </a:r>
            <a:r>
              <a:rPr lang="fr" sz="1400">
                <a:latin typeface="Merriweather"/>
                <a:ea typeface="Merriweather"/>
                <a:cs typeface="Merriweather"/>
                <a:sym typeface="Merriweather"/>
              </a:rPr>
              <a:t>observations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400"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fr" sz="1400" b="1">
                <a:solidFill>
                  <a:srgbClr val="0000FF"/>
                </a:solidFill>
                <a:latin typeface="Merriweather"/>
                <a:ea typeface="Merriweather"/>
                <a:cs typeface="Merriweather"/>
                <a:sym typeface="Merriweather"/>
              </a:rPr>
              <a:t>43</a:t>
            </a:r>
            <a:r>
              <a:rPr lang="fr" sz="1400">
                <a:latin typeface="Merriweather"/>
                <a:ea typeface="Merriweather"/>
                <a:cs typeface="Merriweather"/>
                <a:sym typeface="Merriweather"/>
              </a:rPr>
              <a:t> variables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25"/>
          </a:p>
          <a:p>
            <a:pPr marL="0" marR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125"/>
              <a:t>Variables pouvant être classées en 11 groupes :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identifiant de l’incident (1)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lieu de l’incident (4)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classification de l’incident (3)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force d’intervention des pompiers (4)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ressources mobilisées (12)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timing de l’opération par véhicule (4)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retard sur l’intervention (1)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données météorologiques (6)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jours de vacances (2)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densité du trafic routier (1) ;</a:t>
            </a:r>
            <a:endParaRPr sz="1125"/>
          </a:p>
          <a:p>
            <a:pPr marL="457200" marR="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Char char="●"/>
            </a:pPr>
            <a:r>
              <a:rPr lang="fr" sz="1125"/>
              <a:t>variables temporelles de l’incident (5).</a:t>
            </a:r>
            <a:endParaRPr sz="1125"/>
          </a:p>
          <a:p>
            <a:pPr marL="0" marR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925" i="1"/>
              <a:t>(entre parenthèses = nombre de variables)</a:t>
            </a:r>
            <a:endParaRPr sz="925" i="1"/>
          </a:p>
          <a:p>
            <a:pPr marL="45720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Google Shape;17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650" y="2663700"/>
            <a:ext cx="3324225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>
            <a:spLocks noGrp="1"/>
          </p:cNvSpPr>
          <p:nvPr>
            <p:ph type="title"/>
          </p:nvPr>
        </p:nvSpPr>
        <p:spPr>
          <a:xfrm>
            <a:off x="311725" y="4305775"/>
            <a:ext cx="3975900" cy="761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/>
              <a:t>Rappel :</a:t>
            </a:r>
            <a:endParaRPr sz="1300"/>
          </a:p>
          <a:p>
            <a:pPr marL="457200" lvl="0" indent="-30289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00"/>
              <a:t>60 variables dans les 2 tableaux d’origine</a:t>
            </a:r>
            <a:endParaRPr sz="1300"/>
          </a:p>
          <a:p>
            <a:pPr marL="457200" lvl="0" indent="-302895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" sz="1300"/>
              <a:t>589 390 observations ⇒ - 7%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Les modèles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55" b="1"/>
              <a:t>Classification</a:t>
            </a:r>
            <a:endParaRPr sz="2355" b="1"/>
          </a:p>
          <a:p>
            <a:pPr marL="179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Prédiction du nombre de véhicules à envoyer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184" name="Google Shape;18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5"/>
          <p:cNvSpPr txBox="1"/>
          <p:nvPr/>
        </p:nvSpPr>
        <p:spPr>
          <a:xfrm>
            <a:off x="4692050" y="495850"/>
            <a:ext cx="3966900" cy="9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Etape de preprocessing</a:t>
            </a:r>
            <a:endParaRPr u="sng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29845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Conserver une ligne par incident</a:t>
            </a:r>
            <a:endParaRPr sz="112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Suppression des interventions “fausses alarmes”</a:t>
            </a:r>
            <a:endParaRPr sz="112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8363" y="1796050"/>
            <a:ext cx="4374274" cy="2537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5"/>
          <p:cNvSpPr txBox="1"/>
          <p:nvPr/>
        </p:nvSpPr>
        <p:spPr>
          <a:xfrm>
            <a:off x="4692050" y="1311649"/>
            <a:ext cx="39669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Limitation du nombre de camion de 1 à 5</a:t>
            </a:r>
            <a:endParaRPr sz="112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5"/>
          <p:cNvSpPr txBox="1"/>
          <p:nvPr/>
        </p:nvSpPr>
        <p:spPr>
          <a:xfrm>
            <a:off x="4692050" y="1669550"/>
            <a:ext cx="3966900" cy="1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Choix de la target et des features</a:t>
            </a:r>
            <a:endParaRPr sz="112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Target : </a:t>
            </a:r>
            <a:r>
              <a:rPr lang="fr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NumPumpsAttending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Features : </a:t>
            </a:r>
            <a:r>
              <a:rPr lang="fr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PropertyCategory</a:t>
            </a: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fr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PropertyType</a:t>
            </a: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fr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AddressQualifier</a:t>
            </a: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fr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IncidentType</a:t>
            </a:r>
            <a:r>
              <a:rPr lang="fr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fr" sz="1000">
                <a:solidFill>
                  <a:schemeClr val="dk2"/>
                </a:solidFill>
                <a:latin typeface="Roboto Light"/>
                <a:ea typeface="Roboto Light"/>
                <a:cs typeface="Roboto Light"/>
                <a:sym typeface="Roboto Light"/>
              </a:rPr>
              <a:t>IncidentCategory</a:t>
            </a:r>
            <a:endParaRPr sz="1000">
              <a:solidFill>
                <a:schemeClr val="dk2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90" name="Google Shape;19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2675" y="3450350"/>
            <a:ext cx="5219700" cy="7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4692050" y="3093500"/>
            <a:ext cx="39669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Division du jeu de données</a:t>
            </a:r>
            <a:endParaRPr/>
          </a:p>
        </p:txBody>
      </p:sp>
      <p:sp>
        <p:nvSpPr>
          <p:cNvPr id="192" name="Google Shape;192;p25"/>
          <p:cNvSpPr txBox="1"/>
          <p:nvPr/>
        </p:nvSpPr>
        <p:spPr>
          <a:xfrm>
            <a:off x="4692050" y="3519725"/>
            <a:ext cx="4200300" cy="7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Modélisation</a:t>
            </a:r>
            <a:endParaRPr u="sng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Choix de la métrique : “Accuracy”</a:t>
            </a:r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70762" y="4308425"/>
            <a:ext cx="2825712" cy="5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4692050" y="2798300"/>
            <a:ext cx="3966900" cy="3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Dichotomisation des Features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Les modèles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55" b="1"/>
              <a:t>Classification</a:t>
            </a:r>
            <a:endParaRPr sz="2355" b="1"/>
          </a:p>
          <a:p>
            <a:pPr marL="179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Prédiction du nombre de véhicules à envoyer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200" name="Google Shape;2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6"/>
          <p:cNvSpPr txBox="1"/>
          <p:nvPr/>
        </p:nvSpPr>
        <p:spPr>
          <a:xfrm>
            <a:off x="4692050" y="495850"/>
            <a:ext cx="396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u="sng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Modélisations</a:t>
            </a:r>
            <a:endParaRPr sz="112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203" name="Google Shape;203;p26"/>
          <p:cNvGraphicFramePr/>
          <p:nvPr/>
        </p:nvGraphicFramePr>
        <p:xfrm>
          <a:off x="4692050" y="903400"/>
          <a:ext cx="4114900" cy="1851112"/>
        </p:xfrm>
        <a:graphic>
          <a:graphicData uri="http://schemas.openxmlformats.org/drawingml/2006/table">
            <a:tbl>
              <a:tblPr>
                <a:noFill/>
                <a:tableStyleId>{54253C90-FED3-45B5-AEB6-6411A3DFF28F}</a:tableStyleId>
              </a:tblPr>
              <a:tblGrid>
                <a:gridCol w="24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2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8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/>
                    </a:p>
                  </a:txBody>
                  <a:tcPr marL="25400" marR="25400" marT="25400" marB="25400" anchor="b">
                    <a:lnL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200" b="1"/>
                        <a:t>Accuracy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Logisitic Regression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0.771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SGDClassifier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0.773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 b="1">
                          <a:solidFill>
                            <a:srgbClr val="6AA84F"/>
                          </a:solidFill>
                        </a:rPr>
                        <a:t>XGBClassifier</a:t>
                      </a:r>
                      <a:endParaRPr sz="1000" b="1">
                        <a:solidFill>
                          <a:srgbClr val="6AA84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 b="1">
                          <a:solidFill>
                            <a:srgbClr val="6AA84F"/>
                          </a:solidFill>
                        </a:rPr>
                        <a:t>0.813</a:t>
                      </a:r>
                      <a:endParaRPr sz="1000" b="1">
                        <a:solidFill>
                          <a:srgbClr val="6AA84F"/>
                        </a:solidFill>
                      </a:endParaRPr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KNeighborsClassifier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0.811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RandomForestClassifier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1000"/>
                        <a:t>0.709</a:t>
                      </a:r>
                      <a:endParaRPr sz="1000"/>
                    </a:p>
                  </a:txBody>
                  <a:tcPr marL="25400" marR="25400" marT="25400" marB="2540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204" name="Google Shape;20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2300" y="2960273"/>
            <a:ext cx="2106750" cy="166006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05" name="Google Shape;205;p26"/>
          <p:cNvPicPr preferRelativeResize="0"/>
          <p:nvPr/>
        </p:nvPicPr>
        <p:blipFill rotWithShape="1">
          <a:blip r:embed="rId6">
            <a:alphaModFix/>
          </a:blip>
          <a:srcRect l="3549" r="20289" b="5186"/>
          <a:stretch/>
        </p:blipFill>
        <p:spPr>
          <a:xfrm>
            <a:off x="6520025" y="3004675"/>
            <a:ext cx="2579575" cy="15051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Les modèles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55" b="1"/>
              <a:t>Classification</a:t>
            </a:r>
            <a:endParaRPr sz="2355" b="1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Prédiction de l’atteinte de l’objectif d’une intervention en moins de 360 secondes</a:t>
            </a:r>
            <a:endParaRPr/>
          </a:p>
        </p:txBody>
      </p:sp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425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325"/>
          </a:p>
        </p:txBody>
      </p:sp>
      <p:sp>
        <p:nvSpPr>
          <p:cNvPr id="214" name="Google Shape;214;p27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499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Preprocessing</a:t>
            </a:r>
            <a:r>
              <a:rPr lang="fr" sz="1425">
                <a:latin typeface="Merriweather"/>
                <a:ea typeface="Merriweather"/>
                <a:cs typeface="Merriweather"/>
                <a:sym typeface="Merriweather"/>
              </a:rPr>
              <a:t> :</a:t>
            </a:r>
            <a:br>
              <a:rPr lang="fr" sz="1425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325">
                <a:latin typeface="Merriweather"/>
                <a:ea typeface="Merriweather"/>
                <a:cs typeface="Merriweather"/>
                <a:sym typeface="Merriweather"/>
              </a:rPr>
              <a:t>1 variable cible binaire créée : </a:t>
            </a:r>
            <a:r>
              <a:rPr lang="fr" sz="1325" b="1">
                <a:latin typeface="Merriweather"/>
                <a:ea typeface="Merriweather"/>
                <a:cs typeface="Merriweather"/>
                <a:sym typeface="Merriweather"/>
              </a:rPr>
              <a:t>GOAL </a:t>
            </a:r>
            <a:br>
              <a:rPr lang="fr" sz="1325" b="1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325" b="1">
                <a:latin typeface="Merriweather"/>
                <a:ea typeface="Merriweather"/>
                <a:cs typeface="Merriweather"/>
                <a:sym typeface="Merriweather"/>
              </a:rPr>
              <a:t>-&gt; classe 0: &lt;ou= 360 sec</a:t>
            </a:r>
            <a:br>
              <a:rPr lang="fr" sz="1325" b="1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325" b="1">
                <a:latin typeface="Merriweather"/>
                <a:ea typeface="Merriweather"/>
                <a:cs typeface="Merriweather"/>
                <a:sym typeface="Merriweather"/>
              </a:rPr>
              <a:t>-&gt; classe 1: &gt; 360 sec</a:t>
            </a:r>
            <a:r>
              <a:rPr lang="fr" sz="1325">
                <a:latin typeface="Merriweather"/>
                <a:ea typeface="Merriweather"/>
                <a:cs typeface="Merriweather"/>
                <a:sym typeface="Merriweather"/>
              </a:rPr>
              <a:t/>
            </a:r>
            <a:br>
              <a:rPr lang="fr" sz="1325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325">
                <a:latin typeface="Merriweather"/>
                <a:ea typeface="Merriweather"/>
                <a:cs typeface="Merriweather"/>
                <a:sym typeface="Merriweather"/>
              </a:rPr>
              <a:t>Métrique utilisée: </a:t>
            </a:r>
            <a:r>
              <a:rPr lang="fr" sz="1325" b="1">
                <a:latin typeface="Merriweather"/>
                <a:ea typeface="Merriweather"/>
                <a:cs typeface="Merriweather"/>
                <a:sym typeface="Merriweather"/>
              </a:rPr>
              <a:t>Recall</a:t>
            </a:r>
            <a:endParaRPr sz="1325"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17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325">
                <a:latin typeface="Merriweather"/>
                <a:ea typeface="Merriweather"/>
                <a:cs typeface="Merriweather"/>
                <a:sym typeface="Merriweather"/>
              </a:rPr>
              <a:t>19 variables explicatives </a:t>
            </a:r>
            <a:endParaRPr sz="1325">
              <a:latin typeface="Merriweather"/>
              <a:ea typeface="Merriweather"/>
              <a:cs typeface="Merriweather"/>
              <a:sym typeface="Merriweather"/>
            </a:endParaRPr>
          </a:p>
          <a:p>
            <a:pPr marL="17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325">
                <a:latin typeface="Merriweather"/>
                <a:ea typeface="Merriweather"/>
                <a:cs typeface="Merriweather"/>
                <a:sym typeface="Merriweather"/>
              </a:rPr>
              <a:t>Plusieurs opérations de pré-processing réalisées sous forme de fonctions (dichotomisation, centrer/réduire)</a:t>
            </a:r>
            <a:endParaRPr sz="1325">
              <a:latin typeface="Merriweather"/>
              <a:ea typeface="Merriweather"/>
              <a:cs typeface="Merriweather"/>
              <a:sym typeface="Merriweather"/>
            </a:endParaRPr>
          </a:p>
          <a:p>
            <a:pPr marL="179999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Dimensions jeux d'entraînement et de test</a:t>
            </a:r>
            <a:r>
              <a:rPr lang="fr" sz="1425">
                <a:latin typeface="Merriweather"/>
                <a:ea typeface="Merriweather"/>
                <a:cs typeface="Merriweather"/>
                <a:sym typeface="Merriweather"/>
              </a:rPr>
              <a:t> :</a:t>
            </a:r>
            <a:br>
              <a:rPr lang="fr" sz="1425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325">
                <a:latin typeface="Merriweather"/>
                <a:ea typeface="Merriweather"/>
                <a:cs typeface="Merriweather"/>
                <a:sym typeface="Merriweather"/>
              </a:rPr>
              <a:t>(X_train, y_train) : ((438366, 254), (438366,))</a:t>
            </a:r>
            <a:br>
              <a:rPr lang="fr" sz="1325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325">
                <a:latin typeface="Merriweather"/>
                <a:ea typeface="Merriweather"/>
                <a:cs typeface="Merriweather"/>
                <a:sym typeface="Merriweather"/>
              </a:rPr>
              <a:t>(X_test, y_test)   : ((109499, 254), (109499,))</a:t>
            </a:r>
            <a:endParaRPr sz="1325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325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Les modèles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55" b="1"/>
              <a:t>Classification</a:t>
            </a:r>
            <a:endParaRPr sz="2355" b="1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Prédiction de l’atteinte de l’objectif d’une intervention en moins de 360 secondes</a:t>
            </a:r>
            <a:endParaRPr/>
          </a:p>
        </p:txBody>
      </p:sp>
      <p:pic>
        <p:nvPicPr>
          <p:cNvPr id="220" name="Google Shape;22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endParaRPr sz="1425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325"/>
          </a:p>
        </p:txBody>
      </p:sp>
      <p:sp>
        <p:nvSpPr>
          <p:cNvPr id="223" name="Google Shape;223;p2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499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Test de plusieurs modèles</a:t>
            </a:r>
            <a:r>
              <a:rPr lang="fr" sz="1425">
                <a:latin typeface="Merriweather"/>
                <a:ea typeface="Merriweather"/>
                <a:cs typeface="Merriweather"/>
                <a:sym typeface="Merriweather"/>
              </a:rPr>
              <a:t> :</a:t>
            </a:r>
            <a:endParaRPr sz="1425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Merriweather"/>
              <a:buChar char="-"/>
            </a:pPr>
            <a:r>
              <a:rPr lang="fr">
                <a:latin typeface="Merriweather"/>
                <a:ea typeface="Merriweather"/>
                <a:cs typeface="Merriweather"/>
                <a:sym typeface="Merriweather"/>
              </a:rPr>
              <a:t>Un premier modèle de référence:</a:t>
            </a:r>
            <a:r>
              <a:rPr lang="fr" b="1">
                <a:latin typeface="Merriweather"/>
                <a:ea typeface="Merriweather"/>
                <a:cs typeface="Merriweather"/>
                <a:sym typeface="Merriweather"/>
              </a:rPr>
              <a:t> Logistic Regression</a:t>
            </a:r>
            <a:br>
              <a:rPr lang="fr" b="1">
                <a:latin typeface="Merriweather"/>
                <a:ea typeface="Merriweather"/>
                <a:cs typeface="Merriweather"/>
                <a:sym typeface="Merriweather"/>
              </a:rPr>
            </a:b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-"/>
            </a:pPr>
            <a:r>
              <a:rPr lang="fr">
                <a:latin typeface="Merriweather"/>
                <a:ea typeface="Merriweather"/>
                <a:cs typeface="Merriweather"/>
                <a:sym typeface="Merriweather"/>
              </a:rPr>
              <a:t>Prise en compte du déséquilibre des classes de la variable cible: </a:t>
            </a:r>
            <a:r>
              <a:rPr lang="fr" sz="1050">
                <a:solidFill>
                  <a:srgbClr val="000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class_weight=</a:t>
            </a:r>
            <a:r>
              <a:rPr lang="fr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"balanced"</a:t>
            </a:r>
            <a:br>
              <a:rPr lang="fr" sz="1050">
                <a:solidFill>
                  <a:srgbClr val="A31515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>
              <a:solidFill>
                <a:schemeClr val="dk1"/>
              </a:solidFill>
              <a:highlight>
                <a:srgbClr val="FFFFFE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-"/>
            </a:pPr>
            <a:r>
              <a:rPr lang="fr">
                <a:highlight>
                  <a:srgbClr val="FFFFFE"/>
                </a:highlight>
                <a:latin typeface="Merriweather"/>
                <a:ea typeface="Merriweather"/>
                <a:cs typeface="Merriweather"/>
                <a:sym typeface="Merriweather"/>
              </a:rPr>
              <a:t>Optimisation des différents modèles testés via la librairie ‘Optuna’</a:t>
            </a:r>
            <a:br>
              <a:rPr lang="fr">
                <a:highlight>
                  <a:srgbClr val="FFFFFE"/>
                </a:highlight>
                <a:latin typeface="Merriweather"/>
                <a:ea typeface="Merriweather"/>
                <a:cs typeface="Merriweather"/>
                <a:sym typeface="Merriweather"/>
              </a:rPr>
            </a:br>
            <a:endParaRPr>
              <a:highlight>
                <a:srgbClr val="FFFFFE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marR="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Merriweather"/>
              <a:buChar char="-"/>
            </a:pPr>
            <a:r>
              <a:rPr lang="fr">
                <a:highlight>
                  <a:srgbClr val="FFFFFE"/>
                </a:highlight>
                <a:latin typeface="Merriweather"/>
                <a:ea typeface="Merriweather"/>
                <a:cs typeface="Merriweather"/>
                <a:sym typeface="Merriweather"/>
              </a:rPr>
              <a:t>Modèle retenu: </a:t>
            </a:r>
            <a:r>
              <a:rPr lang="fr" b="1">
                <a:highlight>
                  <a:srgbClr val="FFFFFE"/>
                </a:highlight>
                <a:latin typeface="Merriweather"/>
                <a:ea typeface="Merriweather"/>
                <a:cs typeface="Merriweather"/>
                <a:sym typeface="Merriweather"/>
              </a:rPr>
              <a:t>SGDClassifier </a:t>
            </a:r>
            <a:r>
              <a:rPr lang="fr">
                <a:highlight>
                  <a:srgbClr val="FFFFFE"/>
                </a:highlight>
                <a:latin typeface="Merriweather"/>
                <a:ea typeface="Merriweather"/>
                <a:cs typeface="Merriweather"/>
                <a:sym typeface="Merriweather"/>
              </a:rPr>
              <a:t>avec un </a:t>
            </a:r>
            <a:r>
              <a:rPr lang="fr" b="1">
                <a:highlight>
                  <a:srgbClr val="FFFFFE"/>
                </a:highlight>
                <a:latin typeface="Merriweather"/>
                <a:ea typeface="Merriweather"/>
                <a:cs typeface="Merriweather"/>
                <a:sym typeface="Merriweather"/>
              </a:rPr>
              <a:t>recall à 80%</a:t>
            </a:r>
            <a:r>
              <a:rPr lang="fr">
                <a:highlight>
                  <a:srgbClr val="FFFFFE"/>
                </a:highlight>
                <a:latin typeface="Merriweather"/>
                <a:ea typeface="Merriweather"/>
                <a:cs typeface="Merriweather"/>
                <a:sym typeface="Merriweather"/>
              </a:rPr>
              <a:t> sur la classe 1 </a:t>
            </a:r>
            <a:endParaRPr>
              <a:highlight>
                <a:srgbClr val="FFFFFE"/>
              </a:highlight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Importance des features sur la variable cible</a:t>
            </a:r>
            <a:endParaRPr sz="1400" b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  </a:t>
            </a:r>
            <a:br>
              <a:rPr lang="fr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</a:b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24" name="Google Shape;22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03275" y="386088"/>
            <a:ext cx="6337449" cy="4328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885950"/>
            <a:ext cx="9144000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Les modèles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55" b="1"/>
              <a:t>Régression</a:t>
            </a:r>
            <a:endParaRPr sz="2355" b="1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Estimation du temps d’arrivée de chaque véhicule sur les lieux de l’incident</a:t>
            </a:r>
            <a:endParaRPr/>
          </a:p>
        </p:txBody>
      </p:sp>
      <p:sp>
        <p:nvSpPr>
          <p:cNvPr id="231" name="Google Shape;231;p2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Preprocessing</a:t>
            </a:r>
            <a:r>
              <a:rPr lang="fr" sz="1425"/>
              <a:t/>
            </a:r>
            <a:br>
              <a:rPr lang="fr" sz="1425"/>
            </a:br>
            <a:r>
              <a:rPr lang="fr" sz="1425"/>
              <a:t>1 variable cible : </a:t>
            </a:r>
            <a:r>
              <a:rPr lang="fr" sz="1425" b="1"/>
              <a:t>AttendanceTimeSeconds</a:t>
            </a:r>
            <a:r>
              <a:rPr lang="fr" sz="1425"/>
              <a:t/>
            </a:r>
            <a:br>
              <a:rPr lang="fr" sz="1425"/>
            </a:br>
            <a:r>
              <a:rPr lang="fr" sz="1425"/>
              <a:t>19 variables explicatives (idem classification).</a:t>
            </a:r>
            <a:endParaRPr sz="1425" b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marL="179999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Métriques</a:t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425"/>
              <a:t>Principale = </a:t>
            </a:r>
            <a:r>
              <a:rPr lang="fr" sz="1425" b="1"/>
              <a:t>Mean Absolute Error</a:t>
            </a:r>
            <a:r>
              <a:rPr lang="fr" sz="1425"/>
              <a:t>.</a:t>
            </a:r>
            <a:br>
              <a:rPr lang="fr" sz="1425"/>
            </a:br>
            <a:r>
              <a:rPr lang="fr" sz="1225"/>
              <a:t>(Mais aussi Median Absolute Error, R² et RMSE)</a:t>
            </a:r>
            <a:r>
              <a:rPr lang="fr" sz="1425"/>
              <a:t>.</a:t>
            </a:r>
            <a:endParaRPr sz="1425" b="1" u="sng">
              <a:latin typeface="Merriweather"/>
              <a:ea typeface="Merriweather"/>
              <a:cs typeface="Merriweather"/>
              <a:sym typeface="Merriweather"/>
            </a:endParaRPr>
          </a:p>
          <a:p>
            <a:pPr marL="179999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Modèles</a:t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425"/>
              <a:t>Régression linéaire pour débuter (sur toutes les variables ou sur la seule distance).</a:t>
            </a:r>
            <a:endParaRPr sz="1425"/>
          </a:p>
          <a:p>
            <a:pPr marL="179999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fr" sz="1425"/>
              <a:t/>
            </a:r>
            <a:br>
              <a:rPr lang="fr" sz="1425"/>
            </a:b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Tableau des scores des modèles testés</a:t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425"/>
              <a:t>(avec totalité des variables)</a:t>
            </a:r>
            <a:endParaRPr sz="1425"/>
          </a:p>
          <a:p>
            <a:pPr marL="179999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1425"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3963" y="562513"/>
            <a:ext cx="8356075" cy="397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Les modèles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55" b="1"/>
              <a:t>Régression</a:t>
            </a:r>
            <a:endParaRPr sz="2355" b="1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Estimation du temps d’arrivée de chaque véhicule sur les lieux de l’incident</a:t>
            </a:r>
            <a:endParaRPr/>
          </a:p>
        </p:txBody>
      </p:sp>
      <p:sp>
        <p:nvSpPr>
          <p:cNvPr id="240" name="Google Shape;240;p3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ctr" rtl="0"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Analyse graphique</a:t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125" i="1">
                <a:latin typeface="Merriweather"/>
                <a:ea typeface="Merriweather"/>
                <a:cs typeface="Merriweather"/>
                <a:sym typeface="Merriweather"/>
              </a:rPr>
              <a:t>(aide au choix du modèle)</a:t>
            </a: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/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425" u="sng"/>
              <a:t>Temps prédits en fonction des temps réels</a:t>
            </a:r>
            <a:endParaRPr sz="1425" u="sng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25"/>
          </a:p>
          <a:p>
            <a:pPr marL="179999" lvl="0" indent="0" algn="l" rtl="0">
              <a:spcBef>
                <a:spcPts val="1200"/>
              </a:spcBef>
              <a:spcAft>
                <a:spcPts val="0"/>
              </a:spcAft>
              <a:buSzPts val="275"/>
              <a:buNone/>
            </a:pPr>
            <a:endParaRPr sz="1425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325"/>
          </a:p>
        </p:txBody>
      </p:sp>
      <p:pic>
        <p:nvPicPr>
          <p:cNvPr id="241" name="Google Shape;2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25" y="1341975"/>
            <a:ext cx="7132125" cy="372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Les modèles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55" b="1"/>
              <a:t>Régression</a:t>
            </a:r>
            <a:endParaRPr sz="2355" b="1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Estimation du temps d’arrivée de chaque véhicule sur les lieux de l’incident</a:t>
            </a:r>
            <a:endParaRPr/>
          </a:p>
        </p:txBody>
      </p:sp>
      <p:sp>
        <p:nvSpPr>
          <p:cNvPr id="249" name="Google Shape;249;p31"/>
          <p:cNvSpPr txBox="1">
            <a:spLocks noGrp="1"/>
          </p:cNvSpPr>
          <p:nvPr>
            <p:ph type="body" idx="1"/>
          </p:nvPr>
        </p:nvSpPr>
        <p:spPr>
          <a:xfrm>
            <a:off x="4323775" y="500925"/>
            <a:ext cx="48201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ctr" rtl="0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Analyse graphique</a:t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125" i="1">
                <a:latin typeface="Merriweather"/>
                <a:ea typeface="Merriweather"/>
                <a:cs typeface="Merriweather"/>
                <a:sym typeface="Merriweather"/>
              </a:rPr>
              <a:t>(aide au choix du modèle)</a:t>
            </a: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/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425" u="sng"/>
              <a:t>Ecarts absolus en fonction des temps réels</a:t>
            </a:r>
            <a:r>
              <a:rPr lang="fr" sz="1425"/>
              <a:t/>
            </a:r>
            <a:br>
              <a:rPr lang="fr" sz="1425"/>
            </a:br>
            <a:r>
              <a:rPr lang="fr" sz="1125" i="1">
                <a:latin typeface="Merriweather"/>
                <a:ea typeface="Merriweather"/>
                <a:cs typeface="Merriweather"/>
                <a:sym typeface="Merriweather"/>
              </a:rPr>
              <a:t>(jeu de test)</a:t>
            </a:r>
            <a:endParaRPr sz="325"/>
          </a:p>
        </p:txBody>
      </p:sp>
      <p:pic>
        <p:nvPicPr>
          <p:cNvPr id="250" name="Google Shape;25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25" y="1332000"/>
            <a:ext cx="5579426" cy="37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Introduction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33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825" b="1"/>
              <a:t>La brigade des pompiers de Londres</a:t>
            </a:r>
            <a:endParaRPr sz="1825" b="1"/>
          </a:p>
          <a:p>
            <a:pPr marL="179999" lvl="0" indent="3300" algn="l" rtl="0">
              <a:spcBef>
                <a:spcPts val="1200"/>
              </a:spcBef>
              <a:spcAft>
                <a:spcPts val="0"/>
              </a:spcAft>
              <a:buNone/>
            </a:pPr>
            <a:endParaRPr sz="1825" b="1"/>
          </a:p>
          <a:p>
            <a:pPr marL="457200" marR="0" lvl="0" indent="-319087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25"/>
              <a:buChar char="●"/>
            </a:pPr>
            <a:r>
              <a:rPr lang="fr" sz="1625" u="sng"/>
              <a:t>London Safety Plan</a:t>
            </a:r>
            <a:r>
              <a:rPr lang="fr" sz="1625"/>
              <a:t> (2017-2021) :</a:t>
            </a:r>
            <a:br>
              <a:rPr lang="fr" sz="1625"/>
            </a:br>
            <a:r>
              <a:rPr lang="fr" sz="1200" i="1"/>
              <a:t>Objectif</a:t>
            </a:r>
            <a:r>
              <a:rPr lang="fr" sz="1200"/>
              <a:t> : 1er véhicule sur les lieux de l’incident en moins de 360 sec.</a:t>
            </a:r>
            <a:br>
              <a:rPr lang="fr" sz="1200"/>
            </a:br>
            <a:endParaRPr sz="1200"/>
          </a:p>
          <a:p>
            <a:pPr marL="45720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200"/>
          </a:p>
          <a:p>
            <a:pPr marL="457200" marR="0" lvl="0" indent="-319087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25"/>
              <a:buChar char="●"/>
            </a:pPr>
            <a:r>
              <a:rPr lang="fr" sz="1625" b="1" u="sng"/>
              <a:t>Projet London Pump Py</a:t>
            </a:r>
            <a:r>
              <a:rPr lang="fr" sz="1425"/>
              <a:t/>
            </a:r>
            <a:br>
              <a:rPr lang="fr" sz="1425"/>
            </a:br>
            <a:r>
              <a:rPr lang="fr" sz="1225" i="1"/>
              <a:t>Objectifs</a:t>
            </a:r>
            <a:r>
              <a:rPr lang="fr" sz="1225"/>
              <a:t> : analyser et prédire le temps d’intervention et de mobilisation des véhicules de secours.</a:t>
            </a:r>
            <a:endParaRPr sz="1225"/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125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Les modèles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55" b="1"/>
              <a:t>Régression</a:t>
            </a:r>
            <a:endParaRPr sz="2355" b="1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Estimation du temps d’arrivée de chaque véhicule sur les lieux de l’incident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1326150"/>
            <a:ext cx="8200724" cy="37411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2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ctr" rtl="0"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Analyse graphique</a:t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125" i="1">
                <a:latin typeface="Merriweather"/>
                <a:ea typeface="Merriweather"/>
                <a:cs typeface="Merriweather"/>
                <a:sym typeface="Merriweather"/>
              </a:rPr>
              <a:t>(aide au choix du modèle)</a:t>
            </a:r>
            <a:br>
              <a:rPr lang="fr" sz="1125" i="1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425" u="sng"/>
              <a:t>Fonction de répartition empirique des écarts </a:t>
            </a:r>
            <a:r>
              <a:rPr lang="fr" sz="1125" i="1">
                <a:latin typeface="Merriweather"/>
                <a:ea typeface="Merriweather"/>
                <a:cs typeface="Merriweather"/>
                <a:sym typeface="Merriweather"/>
              </a:rPr>
              <a:t>(jeu de test)</a:t>
            </a:r>
            <a:endParaRPr sz="325"/>
          </a:p>
        </p:txBody>
      </p:sp>
      <p:pic>
        <p:nvPicPr>
          <p:cNvPr id="261" name="Google Shape;2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Les modèles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355" b="1"/>
              <a:t>Régression</a:t>
            </a:r>
            <a:endParaRPr sz="2355" b="1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Estimation du temps d’arrivée de chaque véhicule sur les lieux de l’incident</a:t>
            </a: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Modèle retenu</a:t>
            </a:r>
            <a:r>
              <a:rPr lang="fr" sz="1425" b="1">
                <a:latin typeface="Merriweather"/>
                <a:ea typeface="Merriweather"/>
                <a:cs typeface="Merriweather"/>
                <a:sym typeface="Merriweather"/>
              </a:rPr>
              <a:t/>
            </a:r>
            <a:br>
              <a:rPr lang="fr" sz="1425" b="1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425"/>
              <a:t>Passive Agressive Regressor avec une MAE de 68 secondes.</a:t>
            </a:r>
            <a:br>
              <a:rPr lang="fr" sz="1425"/>
            </a:br>
            <a:r>
              <a:rPr lang="fr" sz="1425"/>
              <a:t/>
            </a:r>
            <a:br>
              <a:rPr lang="fr" sz="1425"/>
            </a:b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Features importances</a:t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425"/>
              <a:t>Distance ; puis On motorway / elevated road.</a:t>
            </a:r>
            <a:br>
              <a:rPr lang="fr" sz="1425"/>
            </a:br>
            <a:r>
              <a:rPr lang="fr" sz="1425"/>
              <a:t/>
            </a:r>
            <a:br>
              <a:rPr lang="fr" sz="1425"/>
            </a:b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Approfondissement</a:t>
            </a:r>
            <a:b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</a:br>
            <a:r>
              <a:rPr lang="fr" sz="1425" u="sng"/>
              <a:t>Analyse des temps &gt; 600 secondes</a:t>
            </a:r>
            <a:r>
              <a:rPr lang="fr" sz="1425"/>
              <a:t> menant à proposition d’une méthode : top 11 casernes aux temps élevés mal appréhendées par le modèle.</a:t>
            </a:r>
            <a:br>
              <a:rPr lang="fr" sz="1425"/>
            </a:br>
            <a:endParaRPr sz="325"/>
          </a:p>
        </p:txBody>
      </p:sp>
      <p:pic>
        <p:nvPicPr>
          <p:cNvPr id="268" name="Google Shape;26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9353" y="2739150"/>
            <a:ext cx="2569950" cy="235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b="1"/>
              <a:t>Streamlit</a:t>
            </a:r>
            <a:endParaRPr/>
          </a:p>
        </p:txBody>
      </p:sp>
      <p:pic>
        <p:nvPicPr>
          <p:cNvPr id="276" name="Google Shape;27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4"/>
          <p:cNvSpPr txBox="1"/>
          <p:nvPr/>
        </p:nvSpPr>
        <p:spPr>
          <a:xfrm>
            <a:off x="5680600" y="105350"/>
            <a:ext cx="2421000" cy="692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hlinkClick r:id="rId5"/>
              </a:rPr>
              <a:t>https://ludovicmarecaux-london-pumpy-app-d7h8wh.streamlitapp.com/</a:t>
            </a:r>
            <a:endParaRPr sz="1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79" name="Google Shape;279;p34"/>
          <p:cNvSpPr txBox="1"/>
          <p:nvPr/>
        </p:nvSpPr>
        <p:spPr>
          <a:xfrm>
            <a:off x="5238700" y="839000"/>
            <a:ext cx="3304800" cy="3848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-"/>
            </a:pPr>
            <a:r>
              <a:rPr lang="f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Application Streamlit permettant à l’utilisateur de prédire le nombre de camions à envoyer ainsi que leurs temps d’arrivés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-"/>
            </a:pPr>
            <a:r>
              <a:rPr lang="f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Possibilité de modifier manuellement le nombre de camions à envoyer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-"/>
            </a:pPr>
            <a:r>
              <a:rPr lang="f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Messages guidant l’utilisateur s’il oublie des variables ou envoie trop de camions en intervention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erriweather"/>
              <a:buChar char="-"/>
            </a:pPr>
            <a:r>
              <a:rPr lang="fr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Visualisation graphique des prédictions finales</a:t>
            </a:r>
            <a:endParaRPr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Conclusion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4644000" y="500400"/>
            <a:ext cx="4166400" cy="45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9087" algn="l" rtl="0"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Résultats des modèles : </a:t>
            </a:r>
            <a:endParaRPr sz="1425"/>
          </a:p>
          <a:p>
            <a:pPr marL="914400" lvl="1" indent="-319087" algn="l" rtl="0">
              <a:spcBef>
                <a:spcPts val="0"/>
              </a:spcBef>
              <a:spcAft>
                <a:spcPts val="0"/>
              </a:spcAft>
              <a:buSzPts val="1425"/>
              <a:buChar char="○"/>
            </a:pPr>
            <a:r>
              <a:rPr lang="fr" sz="1425"/>
              <a:t>Classification nombre de véhicules : Accuracy = 81%</a:t>
            </a:r>
            <a:endParaRPr sz="1425"/>
          </a:p>
          <a:p>
            <a:pPr marL="914400" lvl="1" indent="-319087" algn="l" rtl="0">
              <a:spcBef>
                <a:spcPts val="0"/>
              </a:spcBef>
              <a:spcAft>
                <a:spcPts val="0"/>
              </a:spcAft>
              <a:buSzPts val="1425"/>
              <a:buChar char="○"/>
            </a:pPr>
            <a:r>
              <a:rPr lang="fr" sz="1425"/>
              <a:t>Classification objectif 360 secondes :</a:t>
            </a:r>
            <a:br>
              <a:rPr lang="fr" sz="1425"/>
            </a:br>
            <a:r>
              <a:rPr lang="fr" sz="1425"/>
              <a:t>Recall classe 1 = 80%</a:t>
            </a:r>
            <a:endParaRPr sz="1425"/>
          </a:p>
          <a:p>
            <a:pPr marL="914400" lvl="1" indent="-319087" algn="l" rtl="0">
              <a:spcBef>
                <a:spcPts val="0"/>
              </a:spcBef>
              <a:spcAft>
                <a:spcPts val="0"/>
              </a:spcAft>
              <a:buSzPts val="1425"/>
              <a:buChar char="○"/>
            </a:pPr>
            <a:r>
              <a:rPr lang="fr" sz="1425"/>
              <a:t>Régression temps de réponse :</a:t>
            </a:r>
            <a:br>
              <a:rPr lang="fr" sz="1425"/>
            </a:br>
            <a:r>
              <a:rPr lang="fr" sz="1425"/>
              <a:t>MAE = 68 secondes</a:t>
            </a:r>
            <a:endParaRPr sz="1425"/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Données manquantes et imprécises (notamment la distance)</a:t>
            </a:r>
            <a:endParaRPr sz="1425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Données externes peu impactantes sur les modèles de prédictions</a:t>
            </a:r>
            <a:endParaRPr sz="1425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Impact “crise Covid”.</a:t>
            </a:r>
            <a:endParaRPr sz="325"/>
          </a:p>
        </p:txBody>
      </p:sp>
      <p:pic>
        <p:nvPicPr>
          <p:cNvPr id="291" name="Google Shape;29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>
            <a:spLocks noGrp="1"/>
          </p:cNvSpPr>
          <p:nvPr>
            <p:ph type="title"/>
          </p:nvPr>
        </p:nvSpPr>
        <p:spPr>
          <a:xfrm>
            <a:off x="358925" y="1161050"/>
            <a:ext cx="37065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Merci à tous pour votre attention !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0" name="Google Shape;300;p37"/>
          <p:cNvGraphicFramePr/>
          <p:nvPr/>
        </p:nvGraphicFramePr>
        <p:xfrm>
          <a:off x="5182550" y="1365525"/>
          <a:ext cx="3368400" cy="975330"/>
        </p:xfrm>
        <a:graphic>
          <a:graphicData uri="http://schemas.openxmlformats.org/drawingml/2006/table">
            <a:tbl>
              <a:tblPr>
                <a:noFill/>
                <a:tableStyleId>{13384A00-F902-4EB3-B156-46EEC50FBAA9}</a:tableStyleId>
              </a:tblPr>
              <a:tblGrid>
                <a:gridCol w="112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2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22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969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5200" b="1">
                          <a:solidFill>
                            <a:schemeClr val="lt1"/>
                          </a:solidFill>
                        </a:rPr>
                        <a:t>L</a:t>
                      </a:r>
                      <a:endParaRPr sz="5200"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5200" b="1">
                          <a:solidFill>
                            <a:schemeClr val="lt1"/>
                          </a:solidFill>
                        </a:rPr>
                        <a:t>P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524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" sz="5200" b="1">
                          <a:solidFill>
                            <a:schemeClr val="lt1"/>
                          </a:solidFill>
                        </a:rPr>
                        <a:t>PY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1524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1" name="Google Shape;301;p37"/>
          <p:cNvSpPr txBox="1"/>
          <p:nvPr/>
        </p:nvSpPr>
        <p:spPr>
          <a:xfrm>
            <a:off x="5177324" y="2250999"/>
            <a:ext cx="33822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2700" b="1">
                <a:latin typeface="Roboto"/>
                <a:ea typeface="Roboto"/>
                <a:cs typeface="Roboto"/>
                <a:sym typeface="Roboto"/>
              </a:rPr>
              <a:t>LONDON  PUMP.  PY</a:t>
            </a:r>
            <a:endParaRPr sz="2700"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Sommaire</a:t>
            </a:r>
            <a:endParaRPr/>
          </a:p>
        </p:txBody>
      </p:sp>
      <p:sp>
        <p:nvSpPr>
          <p:cNvPr id="83" name="Google Shape;83;p15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17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fr" sz="1625" b="1"/>
              <a:t>La base de données</a:t>
            </a:r>
            <a:endParaRPr sz="1625" b="1"/>
          </a:p>
          <a:p>
            <a:pPr marL="630000" lvl="0" indent="-3127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25"/>
              <a:buChar char="-"/>
            </a:pPr>
            <a:r>
              <a:rPr lang="fr" sz="1325"/>
              <a:t>Premier contact et visualisation des données</a:t>
            </a:r>
            <a:endParaRPr sz="1325"/>
          </a:p>
          <a:p>
            <a:pPr marL="630000" lvl="0" indent="-3127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25"/>
              <a:buChar char="-"/>
            </a:pPr>
            <a:r>
              <a:rPr lang="fr" sz="1325"/>
              <a:t>Le nettoyage des données</a:t>
            </a:r>
            <a:endParaRPr sz="1325"/>
          </a:p>
          <a:p>
            <a:pPr marL="630000" lvl="0" indent="-3127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25"/>
              <a:buChar char="-"/>
            </a:pPr>
            <a:r>
              <a:rPr lang="fr" sz="1325"/>
              <a:t>Ajout de variables</a:t>
            </a:r>
            <a:endParaRPr sz="1325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25"/>
          </a:p>
          <a:p>
            <a:pPr marL="457200" lvl="0" indent="-3317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fr" sz="1625" b="1"/>
              <a:t>Modèles de prédiction</a:t>
            </a:r>
            <a:endParaRPr sz="1625" b="1"/>
          </a:p>
          <a:p>
            <a:pPr marL="630000" marR="0" lvl="0" indent="-3127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25"/>
              <a:buChar char="-"/>
            </a:pPr>
            <a:r>
              <a:rPr lang="fr" sz="1325"/>
              <a:t>Prédiction du nombre de camions à envoyer sur l’intervention</a:t>
            </a:r>
            <a:endParaRPr sz="1325"/>
          </a:p>
          <a:p>
            <a:pPr marL="630000" marR="0" lvl="0" indent="-3127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25"/>
              <a:buChar char="-"/>
            </a:pPr>
            <a:r>
              <a:rPr lang="fr" sz="1325"/>
              <a:t>Prédiction de l’atteinte de l’objectif des 360s</a:t>
            </a:r>
            <a:endParaRPr sz="1325"/>
          </a:p>
          <a:p>
            <a:pPr marL="630000" marR="0" lvl="0" indent="-31273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25"/>
              <a:buChar char="-"/>
            </a:pPr>
            <a:r>
              <a:rPr lang="fr" sz="1325"/>
              <a:t>Prédiction du temps d’arrivée</a:t>
            </a:r>
            <a:endParaRPr sz="1325"/>
          </a:p>
          <a:p>
            <a:pPr marL="9144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25"/>
          </a:p>
          <a:p>
            <a:pPr marL="457200" lvl="0" indent="-3317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25"/>
              <a:buChar char="●"/>
            </a:pPr>
            <a:r>
              <a:rPr lang="fr" sz="1625" b="1"/>
              <a:t>Application Streamlit</a:t>
            </a:r>
            <a:endParaRPr sz="1625" b="1"/>
          </a:p>
          <a:p>
            <a:pPr marL="45720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275"/>
              <a:buNone/>
            </a:pPr>
            <a:endParaRPr sz="325"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821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Les jeux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Premier contact et visualisation des données</a:t>
            </a:r>
            <a:endParaRPr sz="1600"/>
          </a:p>
        </p:txBody>
      </p:sp>
      <p:sp>
        <p:nvSpPr>
          <p:cNvPr id="91" name="Google Shape;91;p16"/>
          <p:cNvSpPr txBox="1">
            <a:spLocks noGrp="1"/>
          </p:cNvSpPr>
          <p:nvPr>
            <p:ph type="body" idx="1"/>
          </p:nvPr>
        </p:nvSpPr>
        <p:spPr>
          <a:xfrm>
            <a:off x="4572000" y="335900"/>
            <a:ext cx="44958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600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-"/>
            </a:pPr>
            <a:r>
              <a:rPr lang="fr" sz="1425"/>
              <a:t>2 jeux de données</a:t>
            </a:r>
            <a:endParaRPr sz="1425"/>
          </a:p>
          <a:p>
            <a:pPr marL="360000" lvl="0" indent="-228600" algn="just" rtl="0">
              <a:lnSpc>
                <a:spcPct val="107916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“LFB Incident data Last 3 years.csv” : Liste des incidents</a:t>
            </a: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lvl="0" indent="-22860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100" i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“LFB Mobilisation data Last 3 years.csv” : Liste des véhicules mobilisés</a:t>
            </a: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lvl="0" indent="-22860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0000" lvl="0" indent="-29845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Char char="-"/>
            </a:pPr>
            <a:r>
              <a:rPr lang="fr" sz="1425"/>
              <a:t>Visualisation </a:t>
            </a:r>
            <a:endParaRPr sz="14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fr" sz="1325" i="1" u="sng">
                <a:solidFill>
                  <a:schemeClr val="hlink"/>
                </a:solidFill>
                <a:latin typeface="Merriweather"/>
                <a:ea typeface="Merriweather"/>
                <a:cs typeface="Merriweather"/>
                <a:sym typeface="Merriweather"/>
                <a:hlinkClick r:id="rId3"/>
              </a:rPr>
              <a:t>https://ludomare.github.io/</a:t>
            </a:r>
            <a:endParaRPr sz="1325" i="1"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425"/>
          </a:p>
          <a:p>
            <a:pPr marL="45720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00" i="1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l" rtl="0">
              <a:lnSpc>
                <a:spcPct val="95000"/>
              </a:lnSpc>
              <a:spcBef>
                <a:spcPts val="800"/>
              </a:spcBef>
              <a:spcAft>
                <a:spcPts val="1200"/>
              </a:spcAft>
              <a:buSzPts val="275"/>
              <a:buNone/>
            </a:pPr>
            <a:endParaRPr sz="325"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78850" y="1939000"/>
            <a:ext cx="2849225" cy="262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5125" y="2692224"/>
            <a:ext cx="3397249" cy="241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82100" cy="2012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Bases initiales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2 tables :</a:t>
            </a:r>
            <a:endParaRPr sz="1400"/>
          </a:p>
        </p:txBody>
      </p:sp>
      <p:sp>
        <p:nvSpPr>
          <p:cNvPr id="101" name="Google Shape;101;p17"/>
          <p:cNvSpPr txBox="1">
            <a:spLocks noGrp="1"/>
          </p:cNvSpPr>
          <p:nvPr>
            <p:ph type="body" idx="1"/>
          </p:nvPr>
        </p:nvSpPr>
        <p:spPr>
          <a:xfrm>
            <a:off x="4490725" y="-28575"/>
            <a:ext cx="4577100" cy="183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25" b="1"/>
              <a:t>“LFB Incident data Last 3 years.csv” = les </a:t>
            </a:r>
            <a:r>
              <a:rPr lang="fr" sz="1125" b="1" u="sng"/>
              <a:t>incidents</a:t>
            </a:r>
            <a:r>
              <a:rPr lang="fr" sz="1125" b="1"/>
              <a:t> :</a:t>
            </a:r>
            <a:endParaRPr sz="1125" b="1"/>
          </a:p>
          <a:p>
            <a:pPr marL="457200" marR="0" lvl="0" indent="-300037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identifiant incident (1) ;</a:t>
            </a:r>
            <a:endParaRPr sz="1125"/>
          </a:p>
          <a:p>
            <a:pPr marL="457200" marR="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date de l’appel (4) ;</a:t>
            </a:r>
            <a:endParaRPr sz="1125"/>
          </a:p>
          <a:p>
            <a:pPr marL="457200" marR="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classification de l’incident (3) ;</a:t>
            </a:r>
            <a:endParaRPr sz="1125"/>
          </a:p>
          <a:p>
            <a:pPr marL="457200" marR="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lieu de l’incident (19) ;</a:t>
            </a:r>
            <a:endParaRPr sz="1125"/>
          </a:p>
          <a:p>
            <a:pPr marL="457200" marR="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caserne du lieu de l’incident (2) ;</a:t>
            </a:r>
            <a:endParaRPr sz="1125"/>
          </a:p>
          <a:p>
            <a:pPr marL="457200" marR="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temps de réponses et caserne provenance des 2 premiers véhicules arrivés sur les lieux (4) ;</a:t>
            </a:r>
            <a:endParaRPr sz="1125"/>
          </a:p>
          <a:p>
            <a:pPr marL="457200" marR="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comptage des véhicules et coût théorique (5).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1688" y="4082325"/>
            <a:ext cx="317182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5975" y="1761275"/>
            <a:ext cx="325755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>
            <a:spLocks noGrp="1"/>
          </p:cNvSpPr>
          <p:nvPr>
            <p:ph type="body" idx="1"/>
          </p:nvPr>
        </p:nvSpPr>
        <p:spPr>
          <a:xfrm>
            <a:off x="4490775" y="2336025"/>
            <a:ext cx="4577100" cy="174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25" b="1"/>
              <a:t>“LFB Mobilisation data Last 3 years.csv” = les </a:t>
            </a:r>
            <a:r>
              <a:rPr lang="fr" sz="1125" b="1" u="sng"/>
              <a:t>véhicules mobilisés</a:t>
            </a:r>
            <a:r>
              <a:rPr lang="fr" sz="1125" b="1"/>
              <a:t> :</a:t>
            </a:r>
            <a:endParaRPr sz="1125" b="1"/>
          </a:p>
          <a:p>
            <a:pPr marL="457200" lvl="0" indent="-300037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identifiant incident (1) ;</a:t>
            </a:r>
            <a:endParaRPr sz="1125"/>
          </a:p>
          <a:p>
            <a:pPr marL="45720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date de l’appel (2) ;</a:t>
            </a:r>
            <a:endParaRPr sz="1125"/>
          </a:p>
          <a:p>
            <a:pPr marL="45720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ressources mobilisées (2) ;</a:t>
            </a:r>
            <a:endParaRPr sz="1125"/>
          </a:p>
          <a:p>
            <a:pPr marL="45720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performance reporting (1) ;</a:t>
            </a:r>
            <a:endParaRPr sz="1125"/>
          </a:p>
          <a:p>
            <a:pPr marL="45720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timing de l’opération par véhicule (8) ;</a:t>
            </a:r>
            <a:endParaRPr sz="1125"/>
          </a:p>
          <a:p>
            <a:pPr marL="45720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déploiement du véhicule (4) ;</a:t>
            </a:r>
            <a:endParaRPr sz="1125"/>
          </a:p>
          <a:p>
            <a:pPr marL="45720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PlusCode (2) ;</a:t>
            </a:r>
            <a:endParaRPr sz="1125"/>
          </a:p>
          <a:p>
            <a:pPr marL="457200" lvl="0" indent="-300037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Retard sur l’intervention (2).</a:t>
            </a: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07" name="Google Shape;107;p17"/>
          <p:cNvSpPr txBox="1">
            <a:spLocks noGrp="1"/>
          </p:cNvSpPr>
          <p:nvPr>
            <p:ph type="body" idx="1"/>
          </p:nvPr>
        </p:nvSpPr>
        <p:spPr>
          <a:xfrm>
            <a:off x="4490775" y="4784225"/>
            <a:ext cx="4166400" cy="3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925" i="1"/>
              <a:t>(entre parenthèses = nombre de variables)</a:t>
            </a:r>
            <a:endParaRPr sz="925" i="1"/>
          </a:p>
          <a:p>
            <a:pPr marL="457200" lvl="0" indent="0" algn="just" rtl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4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cxnSp>
        <p:nvCxnSpPr>
          <p:cNvPr id="108" name="Google Shape;108;p17"/>
          <p:cNvCxnSpPr/>
          <p:nvPr/>
        </p:nvCxnSpPr>
        <p:spPr>
          <a:xfrm>
            <a:off x="4386850" y="2333050"/>
            <a:ext cx="4709400" cy="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311725" y="2430650"/>
            <a:ext cx="3782100" cy="5334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179999" lvl="0" indent="27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38 variables pour les incidents ;</a:t>
            </a:r>
            <a:endParaRPr sz="1400"/>
          </a:p>
        </p:txBody>
      </p:sp>
      <p:sp>
        <p:nvSpPr>
          <p:cNvPr id="110" name="Google Shape;110;p17"/>
          <p:cNvSpPr txBox="1">
            <a:spLocks noGrp="1"/>
          </p:cNvSpPr>
          <p:nvPr>
            <p:ph type="title"/>
          </p:nvPr>
        </p:nvSpPr>
        <p:spPr>
          <a:xfrm>
            <a:off x="311725" y="2754200"/>
            <a:ext cx="3782100" cy="6861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179999" lvl="0" indent="27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>22 variables pour les mobilisations.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1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244100" cy="45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29 variables inutiles supprimées</a:t>
            </a: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variables postales (postcode, ...) ;</a:t>
            </a:r>
            <a:br>
              <a:rPr lang="fr" sz="1425"/>
            </a:b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variables redondantes (code retard, …) ;</a:t>
            </a:r>
            <a:br>
              <a:rPr lang="fr" sz="1425"/>
            </a:b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variables à modalités uniques (‘FRS’,...) ou assimilables à des index (Id mobilisation véhicule) ;</a:t>
            </a:r>
            <a:br>
              <a:rPr lang="fr" sz="1425"/>
            </a:b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variables incomplètes et/ou remplacées (coordonnées GPS) ;</a:t>
            </a:r>
            <a:br>
              <a:rPr lang="fr" sz="1425"/>
            </a:b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variables hors périmètre du projet (coûts théoriques d’interventions) ;</a:t>
            </a:r>
            <a:br>
              <a:rPr lang="fr" sz="1425"/>
            </a:b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variable vide (date/heure de retour d’intervention du véhicule).</a:t>
            </a:r>
            <a:endParaRPr sz="1425"/>
          </a:p>
          <a:p>
            <a:pPr marL="45720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endParaRPr sz="325"/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82100" cy="4566300"/>
          </a:xfrm>
          <a:prstGeom prst="rect">
            <a:avLst/>
          </a:prstGeom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Nettoyage des données avant intégration de nouvelles variables</a:t>
            </a:r>
            <a:endParaRPr sz="1600"/>
          </a:p>
          <a:p>
            <a:pPr marL="179999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Après la jointure des 2 tables :</a:t>
            </a:r>
            <a:endParaRPr sz="1600" i="1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 i="1"/>
              <a:t>“LFB Incident data Last 3 years.csv”</a:t>
            </a:r>
            <a:endParaRPr sz="1100" i="1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 i="1"/>
              <a:t>“LFB Mobilisation data Last 3 years.csv”</a:t>
            </a:r>
            <a:endParaRPr sz="1100" i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/>
            </a:r>
            <a:br>
              <a:rPr lang="fr" sz="1400"/>
            </a:br>
            <a:endParaRPr sz="14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= 3 grandes étapes</a:t>
            </a: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1/3</a:t>
            </a:r>
            <a:endParaRPr sz="1600" i="1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244100" cy="456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25" b="1" u="sng">
                <a:solidFill>
                  <a:srgbClr val="FFFFFE"/>
                </a:solidFill>
                <a:latin typeface="Merriweather"/>
                <a:ea typeface="Merriweather"/>
                <a:cs typeface="Merriweather"/>
                <a:sym typeface="Merriweather"/>
              </a:rPr>
              <a:t>24 variables avec valeurs manquantes :</a:t>
            </a:r>
            <a:endParaRPr sz="1425" u="sng">
              <a:solidFill>
                <a:srgbClr val="FFFFFE"/>
              </a:solidFill>
            </a:endParaRPr>
          </a:p>
          <a:p>
            <a:pPr marL="457200" lvl="0" indent="-319087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suppressions d’incidents avec données manquantes sur 15 variables ;</a:t>
            </a:r>
            <a:br>
              <a:rPr lang="fr" sz="1425"/>
            </a:b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reconstitution des données de temps calculées (durées, ou dates et heures) ;</a:t>
            </a:r>
            <a:br>
              <a:rPr lang="fr" sz="1425"/>
            </a:b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reconstitution des casernes de provenance (4 variables) ;</a:t>
            </a:r>
            <a:br>
              <a:rPr lang="fr" sz="1425"/>
            </a:br>
            <a:endParaRPr sz="1425"/>
          </a:p>
          <a:p>
            <a:pPr marL="457200" lvl="0" indent="-319087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création de modalités pour les “NaN” justifiés (retards et “special service”).</a:t>
            </a:r>
            <a:endParaRPr sz="325"/>
          </a:p>
        </p:txBody>
      </p:sp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82100" cy="4566300"/>
          </a:xfrm>
          <a:prstGeom prst="rect">
            <a:avLst/>
          </a:prstGeom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Nettoyage des données avant intégration de nouvelles variables</a:t>
            </a:r>
            <a:endParaRPr sz="1600"/>
          </a:p>
          <a:p>
            <a:pPr marL="179999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Après la jointure des 2 tables :</a:t>
            </a:r>
            <a:endParaRPr sz="1600" i="1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 i="1"/>
              <a:t>“LFB Incident data Last 3 years.csv”</a:t>
            </a:r>
            <a:endParaRPr sz="1100" i="1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 i="1"/>
              <a:t>“LFB Mobilisation data Last 3 years.csv”</a:t>
            </a:r>
            <a:endParaRPr sz="1100" i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/>
            </a:r>
            <a:br>
              <a:rPr lang="fr" sz="1400"/>
            </a:br>
            <a:endParaRPr sz="14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= 3 grandes étapes</a:t>
            </a: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2/3</a:t>
            </a:r>
            <a:endParaRPr sz="1600" i="1"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4644675" y="520600"/>
            <a:ext cx="42441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24 variables avec valeurs manquantes</a:t>
            </a:r>
            <a:endParaRPr sz="325"/>
          </a:p>
        </p:txBody>
      </p:sp>
      <p:pic>
        <p:nvPicPr>
          <p:cNvPr id="128" name="Google Shape;12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9713" y="2201000"/>
            <a:ext cx="3966126" cy="265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244100" cy="260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25" b="1" u="sng">
                <a:latin typeface="Merriweather"/>
                <a:ea typeface="Merriweather"/>
                <a:cs typeface="Merriweather"/>
                <a:sym typeface="Merriweather"/>
              </a:rPr>
              <a:t>Derniers contrôles de cohérence générale</a:t>
            </a:r>
            <a:endParaRPr sz="1425"/>
          </a:p>
          <a:p>
            <a:pPr marL="457200" lvl="0" indent="-319087" algn="l" rtl="0">
              <a:spcBef>
                <a:spcPts val="120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décompte des véhicules et casernes intervenant sur chaque incident ;</a:t>
            </a:r>
            <a:br>
              <a:rPr lang="fr" sz="1425"/>
            </a:br>
            <a:endParaRPr sz="1425"/>
          </a:p>
          <a:p>
            <a:pPr marL="457200" lvl="0" indent="-319087" algn="l" rtl="0">
              <a:spcBef>
                <a:spcPts val="0"/>
              </a:spcBef>
              <a:spcAft>
                <a:spcPts val="0"/>
              </a:spcAft>
              <a:buSzPts val="1425"/>
              <a:buChar char="●"/>
            </a:pPr>
            <a:r>
              <a:rPr lang="fr" sz="1425"/>
              <a:t>heures enregistrées :</a:t>
            </a:r>
            <a:endParaRPr sz="1425"/>
          </a:p>
          <a:p>
            <a:pPr marL="914400" lvl="1" indent="-319087" algn="l" rtl="0">
              <a:spcBef>
                <a:spcPts val="0"/>
              </a:spcBef>
              <a:spcAft>
                <a:spcPts val="0"/>
              </a:spcAft>
              <a:buSzPts val="1425"/>
              <a:buChar char="○"/>
            </a:pPr>
            <a:r>
              <a:rPr lang="fr" sz="1425"/>
              <a:t>départ après l’incident ;</a:t>
            </a:r>
            <a:endParaRPr sz="1425"/>
          </a:p>
          <a:p>
            <a:pPr marL="914400" lvl="1" indent="-319087" algn="l" rtl="0">
              <a:spcBef>
                <a:spcPts val="0"/>
              </a:spcBef>
              <a:spcAft>
                <a:spcPts val="0"/>
              </a:spcAft>
              <a:buSzPts val="1425"/>
              <a:buChar char="○"/>
            </a:pPr>
            <a:r>
              <a:rPr lang="fr" sz="1425"/>
              <a:t>heure d’appel vs heure de mobilisation (cette dernière devient la référence pour situer l’incident dans le temps).</a:t>
            </a:r>
            <a:endParaRPr sz="1425"/>
          </a:p>
        </p:txBody>
      </p:sp>
      <p:sp>
        <p:nvSpPr>
          <p:cNvPr id="136" name="Google Shape;136;p20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82100" cy="4566300"/>
          </a:xfrm>
          <a:prstGeom prst="rect">
            <a:avLst/>
          </a:prstGeom>
          <a:ln>
            <a:noFill/>
          </a:ln>
        </p:spPr>
        <p:txBody>
          <a:bodyPr spcFirstLastPara="1" wrap="square" lIns="90000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Nettoyage des données avant intégration de nouvelles variables</a:t>
            </a:r>
            <a:endParaRPr sz="1600"/>
          </a:p>
          <a:p>
            <a:pPr marL="179999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Après la jointure des 2 tables :</a:t>
            </a:r>
            <a:endParaRPr sz="1600" i="1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 i="1"/>
              <a:t>“LFB Incident data Last 3 years.csv”</a:t>
            </a:r>
            <a:endParaRPr sz="1100" i="1"/>
          </a:p>
          <a:p>
            <a: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fr" sz="1100" i="1"/>
              <a:t>“LFB Mobilisation data Last 3 years.csv”</a:t>
            </a:r>
            <a:endParaRPr sz="1100" i="1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/>
              <a:t/>
            </a:r>
            <a:br>
              <a:rPr lang="fr" sz="1400"/>
            </a:br>
            <a:endParaRPr sz="1400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= 3 grandes étapes</a:t>
            </a: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i="1"/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i="1"/>
              <a:t>3/3</a:t>
            </a:r>
            <a:endParaRPr sz="16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82100" cy="2508900"/>
          </a:xfrm>
          <a:prstGeom prst="rect">
            <a:avLst/>
          </a:prstGeom>
        </p:spPr>
        <p:txBody>
          <a:bodyPr spcFirstLastPara="1" wrap="square" lIns="90000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 base de données</a:t>
            </a: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  <a:p>
            <a:pPr marL="179999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/>
              <a:t>Création de variables basées sur les variables existantes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142" name="Google Shape;142;p21"/>
          <p:cNvSpPr txBox="1"/>
          <p:nvPr/>
        </p:nvSpPr>
        <p:spPr>
          <a:xfrm>
            <a:off x="4644675" y="2945625"/>
            <a:ext cx="4423200" cy="108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Types et catégories d’incident</a:t>
            </a:r>
            <a:endParaRPr sz="112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just" rtl="0">
              <a:spcBef>
                <a:spcPts val="800"/>
              </a:spcBef>
              <a:spcAft>
                <a:spcPts val="0"/>
              </a:spcAft>
              <a:buNone/>
            </a:pPr>
            <a:r>
              <a:rPr lang="fr" sz="800" b="1">
                <a:latin typeface="Courier New"/>
                <a:ea typeface="Courier New"/>
                <a:cs typeface="Courier New"/>
                <a:sym typeface="Courier New"/>
              </a:rPr>
              <a:t>Fire :</a:t>
            </a: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fr" sz="800">
                <a:latin typeface="Calibri"/>
                <a:ea typeface="Calibri"/>
                <a:cs typeface="Calibri"/>
                <a:sym typeface="Calibri"/>
              </a:rPr>
              <a:t>primary fire, secondary fire, chimney fire, AFA</a:t>
            </a:r>
            <a:endParaRPr sz="800">
              <a:latin typeface="Roboto Mono Light"/>
              <a:ea typeface="Roboto Mono Light"/>
              <a:cs typeface="Roboto Mono Light"/>
              <a:sym typeface="Roboto Mono Light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latin typeface="Courier New"/>
                <a:ea typeface="Courier New"/>
                <a:cs typeface="Courier New"/>
                <a:sym typeface="Courier New"/>
              </a:rPr>
              <a:t>Major Environmental Disasters</a:t>
            </a: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" sz="800">
                <a:latin typeface="Calibri"/>
                <a:ea typeface="Calibri"/>
                <a:cs typeface="Calibri"/>
                <a:sym typeface="Calibri"/>
              </a:rPr>
              <a:t>flooding, hazardous material incidents 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latin typeface="Courier New"/>
                <a:ea typeface="Courier New"/>
                <a:cs typeface="Courier New"/>
                <a:sym typeface="Courier New"/>
              </a:rPr>
              <a:t>Domestic Incidents</a:t>
            </a: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" sz="800">
                <a:latin typeface="Calibri"/>
                <a:ea typeface="Calibri"/>
                <a:cs typeface="Calibri"/>
                <a:sym typeface="Calibri"/>
              </a:rPr>
              <a:t>persons locked in/out, lift releases, suicide/attempts</a:t>
            </a:r>
            <a:endParaRPr sz="800">
              <a:latin typeface="Courier New"/>
              <a:ea typeface="Courier New"/>
              <a:cs typeface="Courier New"/>
              <a:sym typeface="Courier New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latin typeface="Courier New"/>
                <a:ea typeface="Courier New"/>
                <a:cs typeface="Courier New"/>
                <a:sym typeface="Courier New"/>
              </a:rPr>
              <a:t>Local Emergencies</a:t>
            </a: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" sz="800">
                <a:latin typeface="Calibri"/>
                <a:ea typeface="Calibri"/>
                <a:cs typeface="Calibri"/>
                <a:sym typeface="Calibri"/>
              </a:rPr>
              <a:t>road traffic incidents, rescue of persons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 b="1">
                <a:latin typeface="Courier New"/>
                <a:ea typeface="Courier New"/>
                <a:cs typeface="Courier New"/>
                <a:sym typeface="Courier New"/>
              </a:rPr>
              <a:t>Prior arrangement</a:t>
            </a:r>
            <a:r>
              <a:rPr lang="fr" sz="800"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lang="fr" sz="800">
                <a:latin typeface="Calibri"/>
                <a:ea typeface="Calibri"/>
                <a:cs typeface="Calibri"/>
                <a:sym typeface="Calibri"/>
              </a:rPr>
              <a:t>attend or assist other agencies</a:t>
            </a:r>
            <a:endParaRPr/>
          </a:p>
        </p:txBody>
      </p:sp>
      <p:sp>
        <p:nvSpPr>
          <p:cNvPr id="143" name="Google Shape;143;p21"/>
          <p:cNvSpPr txBox="1"/>
          <p:nvPr/>
        </p:nvSpPr>
        <p:spPr>
          <a:xfrm>
            <a:off x="4644675" y="3959325"/>
            <a:ext cx="4423200" cy="9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003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Nombre de camions en intervention et Nombre de camions disponible dans la station de l’incident</a:t>
            </a:r>
            <a:endParaRPr sz="1125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00037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Création de 5 variables temporelles de référence (année, mois, jour, jour de la semaine et heure)</a:t>
            </a:r>
            <a:endParaRPr/>
          </a:p>
        </p:txBody>
      </p:sp>
      <p:sp>
        <p:nvSpPr>
          <p:cNvPr id="144" name="Google Shape;144;p21"/>
          <p:cNvSpPr txBox="1"/>
          <p:nvPr/>
        </p:nvSpPr>
        <p:spPr>
          <a:xfrm>
            <a:off x="4644675" y="2511525"/>
            <a:ext cx="4166400" cy="5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00037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5"/>
              <a:buFont typeface="Roboto"/>
              <a:buChar char="●"/>
            </a:pPr>
            <a:r>
              <a:rPr lang="fr" sz="1125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Calcul de la distance (vol d’oiseau) à partir des long./lat (créées au préalable).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4644675" y="348525"/>
            <a:ext cx="4166400" cy="20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 u="sng">
                <a:latin typeface="Merriweather"/>
                <a:ea typeface="Merriweather"/>
                <a:cs typeface="Merriweather"/>
                <a:sym typeface="Merriweather"/>
              </a:rPr>
              <a:t>Création de variable</a:t>
            </a:r>
            <a:endParaRPr sz="1400" u="sng">
              <a:latin typeface="Merriweather"/>
              <a:ea typeface="Merriweather"/>
              <a:cs typeface="Merriweather"/>
              <a:sym typeface="Merriweather"/>
            </a:endParaRPr>
          </a:p>
          <a:p>
            <a:pPr marL="179999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25"/>
          </a:p>
          <a:p>
            <a:pPr marL="457200" lvl="0" indent="-3000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Types de véhicule</a:t>
            </a:r>
            <a:endParaRPr sz="1125"/>
          </a:p>
          <a:p>
            <a:pPr marL="457200" lvl="0" indent="-30003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25"/>
              <a:buChar char="●"/>
            </a:pPr>
            <a:r>
              <a:rPr lang="fr" sz="1125"/>
              <a:t>Vague / rang de l’appel à mobilisation</a:t>
            </a:r>
            <a:endParaRPr sz="1125"/>
          </a:p>
          <a:p>
            <a:pPr marL="0" lvl="0" indent="0" algn="just" rtl="0">
              <a:lnSpc>
                <a:spcPct val="107916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25"/>
          </a:p>
          <a:p>
            <a:pPr marL="0" lvl="0" indent="0" algn="just" rtl="0">
              <a:lnSpc>
                <a:spcPct val="107916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125"/>
          </a:p>
          <a:p>
            <a:pPr marL="0" lvl="0" indent="0" algn="l" rtl="0">
              <a:lnSpc>
                <a:spcPct val="95000"/>
              </a:lnSpc>
              <a:spcBef>
                <a:spcPts val="800"/>
              </a:spcBef>
              <a:spcAft>
                <a:spcPts val="1200"/>
              </a:spcAft>
              <a:buSzPts val="275"/>
              <a:buNone/>
            </a:pPr>
            <a:endParaRPr sz="325"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87550" cy="9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01600" y="4671952"/>
            <a:ext cx="966200" cy="3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06249" y="1198450"/>
            <a:ext cx="3696400" cy="13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1442</Words>
  <Application>Microsoft Office PowerPoint</Application>
  <PresentationFormat>Affichage à l'écran (16:9)</PresentationFormat>
  <Paragraphs>374</Paragraphs>
  <Slides>24</Slides>
  <Notes>24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3" baseType="lpstr">
      <vt:lpstr>Roboto</vt:lpstr>
      <vt:lpstr>Merriweather</vt:lpstr>
      <vt:lpstr>EB Garamond</vt:lpstr>
      <vt:lpstr>Roboto Mono Light</vt:lpstr>
      <vt:lpstr>Calibri</vt:lpstr>
      <vt:lpstr>Arial</vt:lpstr>
      <vt:lpstr>Courier New</vt:lpstr>
      <vt:lpstr>Roboto Light</vt:lpstr>
      <vt:lpstr>Paradigm</vt:lpstr>
      <vt:lpstr>London pump.PY</vt:lpstr>
      <vt:lpstr> Introduction</vt:lpstr>
      <vt:lpstr> Sommaire</vt:lpstr>
      <vt:lpstr> La base de données  Les jeux de données  Premier contact et visualisation des données</vt:lpstr>
      <vt:lpstr> La base de données  Bases initiales  2 tables :</vt:lpstr>
      <vt:lpstr> La base de données  Nettoyage des données avant intégration de nouvelles variables  Après la jointure des 2 tables : “LFB Incident data Last 3 years.csv” “LFB Mobilisation data Last 3 years.csv”     = 3 grandes étapes    1/3</vt:lpstr>
      <vt:lpstr> La base de données  Nettoyage des données avant intégration de nouvelles variables  Après la jointure des 2 tables : “LFB Incident data Last 3 years.csv” “LFB Mobilisation data Last 3 years.csv”     = 3 grandes étapes    2/3</vt:lpstr>
      <vt:lpstr> La base de données  Nettoyage des données avant intégration de nouvelles variables  Après la jointure des 2 tables : “LFB Incident data Last 3 years.csv” “LFB Mobilisation data Last 3 years.csv”     = 3 grandes étapes    3/3</vt:lpstr>
      <vt:lpstr> La base de données  Création de variables basées sur les variables existantes </vt:lpstr>
      <vt:lpstr> La base de données  Intégration de variables externes</vt:lpstr>
      <vt:lpstr> La base de données  Création de variables basées sur les variables existantes   Derniers contrôles / ajustements </vt:lpstr>
      <vt:lpstr> La base de données  base finale avant travaux de machine learning  </vt:lpstr>
      <vt:lpstr> Les modèles  Classification  Prédiction du nombre de véhicules à envoyer  </vt:lpstr>
      <vt:lpstr> Les modèles  Classification  Prédiction du nombre de véhicules à envoyer  </vt:lpstr>
      <vt:lpstr> Les modèles  Classification  Prédiction de l’atteinte de l’objectif d’une intervention en moins de 360 secondes</vt:lpstr>
      <vt:lpstr> Les modèles  Classification  Prédiction de l’atteinte de l’objectif d’une intervention en moins de 360 secondes</vt:lpstr>
      <vt:lpstr> Les modèles  Régression  Estimation du temps d’arrivée de chaque véhicule sur les lieux de l’incident</vt:lpstr>
      <vt:lpstr> Les modèles  Régression  Estimation du temps d’arrivée de chaque véhicule sur les lieux de l’incident</vt:lpstr>
      <vt:lpstr> Les modèles  Régression  Estimation du temps d’arrivée de chaque véhicule sur les lieux de l’incident</vt:lpstr>
      <vt:lpstr> Les modèles  Régression  Estimation du temps d’arrivée de chaque véhicule sur les lieux de l’incident</vt:lpstr>
      <vt:lpstr> Les modèles  Régression  Estimation du temps d’arrivée de chaque véhicule sur les lieux de l’incident</vt:lpstr>
      <vt:lpstr> Streamlit</vt:lpstr>
      <vt:lpstr> Conclusion  </vt:lpstr>
      <vt:lpstr> Merci à tous pour votre attention !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London pump.PY</dc:title>
  <cp:lastModifiedBy>ludo</cp:lastModifiedBy>
  <cp:revision>1</cp:revision>
  <dcterms:modified xsi:type="dcterms:W3CDTF">2022-07-19T12:09:22Z</dcterms:modified>
</cp:coreProperties>
</file>